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56" r:id="rId2"/>
    <p:sldId id="355" r:id="rId3"/>
    <p:sldId id="308" r:id="rId4"/>
    <p:sldId id="353" r:id="rId5"/>
    <p:sldId id="354" r:id="rId6"/>
    <p:sldId id="312" r:id="rId7"/>
    <p:sldId id="366" r:id="rId8"/>
    <p:sldId id="356" r:id="rId9"/>
    <p:sldId id="352" r:id="rId10"/>
    <p:sldId id="359" r:id="rId11"/>
    <p:sldId id="362" r:id="rId12"/>
    <p:sldId id="361" r:id="rId13"/>
    <p:sldId id="363" r:id="rId14"/>
    <p:sldId id="310" r:id="rId15"/>
    <p:sldId id="357" r:id="rId16"/>
    <p:sldId id="364" r:id="rId17"/>
    <p:sldId id="36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4660"/>
  </p:normalViewPr>
  <p:slideViewPr>
    <p:cSldViewPr>
      <p:cViewPr varScale="1">
        <p:scale>
          <a:sx n="153" d="100"/>
          <a:sy n="153" d="100"/>
        </p:scale>
        <p:origin x="1932"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fld id="{417C7DEF-C3CD-4D7B-A697-E60A055832A6}" type="datetimeFigureOut">
              <a:rPr lang="en-US" smtClean="0"/>
              <a:t>2/2/2024</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fld id="{4FCD3751-03BB-4349-914A-F5221D4F620C}" type="slidenum">
              <a:rPr lang="en-US" smtClean="0"/>
              <a:t>‹#›</a:t>
            </a:fld>
            <a:endParaRPr lang="en-US"/>
          </a:p>
        </p:txBody>
      </p:sp>
    </p:spTree>
    <p:extLst>
      <p:ext uri="{BB962C8B-B14F-4D97-AF65-F5344CB8AC3E}">
        <p14:creationId xmlns:p14="http://schemas.microsoft.com/office/powerpoint/2010/main" val="1286808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C23E0C17-1A29-42CE-9E1A-A832F930F5A4}" type="datetimeFigureOut">
              <a:rPr lang="en-US" smtClean="0"/>
              <a:t>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9658DA0A-CDDC-4433-87B1-3444B264ABC3}" type="slidenum">
              <a:rPr lang="en-US" smtClean="0"/>
              <a:t>‹#›</a:t>
            </a:fld>
            <a:endParaRPr lang="en-US"/>
          </a:p>
        </p:txBody>
      </p:sp>
    </p:spTree>
    <p:extLst>
      <p:ext uri="{BB962C8B-B14F-4D97-AF65-F5344CB8AC3E}">
        <p14:creationId xmlns:p14="http://schemas.microsoft.com/office/powerpoint/2010/main" val="155064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a:t>
            </a:fld>
            <a:endParaRPr lang="en-US"/>
          </a:p>
        </p:txBody>
      </p:sp>
    </p:spTree>
    <p:extLst>
      <p:ext uri="{BB962C8B-B14F-4D97-AF65-F5344CB8AC3E}">
        <p14:creationId xmlns:p14="http://schemas.microsoft.com/office/powerpoint/2010/main" val="13919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10</a:t>
            </a:fld>
            <a:endParaRPr lang="en-US" altLang="en-US"/>
          </a:p>
        </p:txBody>
      </p:sp>
    </p:spTree>
    <p:extLst>
      <p:ext uri="{BB962C8B-B14F-4D97-AF65-F5344CB8AC3E}">
        <p14:creationId xmlns:p14="http://schemas.microsoft.com/office/powerpoint/2010/main" val="94594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11</a:t>
            </a:fld>
            <a:endParaRPr lang="en-US" altLang="en-US"/>
          </a:p>
        </p:txBody>
      </p:sp>
    </p:spTree>
    <p:extLst>
      <p:ext uri="{BB962C8B-B14F-4D97-AF65-F5344CB8AC3E}">
        <p14:creationId xmlns:p14="http://schemas.microsoft.com/office/powerpoint/2010/main" val="365055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12</a:t>
            </a:fld>
            <a:endParaRPr lang="en-US" altLang="en-US"/>
          </a:p>
        </p:txBody>
      </p:sp>
    </p:spTree>
    <p:extLst>
      <p:ext uri="{BB962C8B-B14F-4D97-AF65-F5344CB8AC3E}">
        <p14:creationId xmlns:p14="http://schemas.microsoft.com/office/powerpoint/2010/main" val="244483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13</a:t>
            </a:fld>
            <a:endParaRPr lang="en-US" altLang="en-US"/>
          </a:p>
        </p:txBody>
      </p:sp>
    </p:spTree>
    <p:extLst>
      <p:ext uri="{BB962C8B-B14F-4D97-AF65-F5344CB8AC3E}">
        <p14:creationId xmlns:p14="http://schemas.microsoft.com/office/powerpoint/2010/main" val="202585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14</a:t>
            </a:fld>
            <a:endParaRPr lang="en-US"/>
          </a:p>
        </p:txBody>
      </p:sp>
    </p:spTree>
    <p:extLst>
      <p:ext uri="{BB962C8B-B14F-4D97-AF65-F5344CB8AC3E}">
        <p14:creationId xmlns:p14="http://schemas.microsoft.com/office/powerpoint/2010/main" val="186995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15</a:t>
            </a:fld>
            <a:endParaRPr lang="en-US"/>
          </a:p>
        </p:txBody>
      </p:sp>
    </p:spTree>
    <p:extLst>
      <p:ext uri="{BB962C8B-B14F-4D97-AF65-F5344CB8AC3E}">
        <p14:creationId xmlns:p14="http://schemas.microsoft.com/office/powerpoint/2010/main" val="298231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16</a:t>
            </a:fld>
            <a:endParaRPr lang="en-US"/>
          </a:p>
        </p:txBody>
      </p:sp>
    </p:spTree>
    <p:extLst>
      <p:ext uri="{BB962C8B-B14F-4D97-AF65-F5344CB8AC3E}">
        <p14:creationId xmlns:p14="http://schemas.microsoft.com/office/powerpoint/2010/main" val="25285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17</a:t>
            </a:fld>
            <a:endParaRPr lang="en-US"/>
          </a:p>
        </p:txBody>
      </p:sp>
    </p:spTree>
    <p:extLst>
      <p:ext uri="{BB962C8B-B14F-4D97-AF65-F5344CB8AC3E}">
        <p14:creationId xmlns:p14="http://schemas.microsoft.com/office/powerpoint/2010/main" val="82393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2</a:t>
            </a:fld>
            <a:endParaRPr lang="en-US"/>
          </a:p>
        </p:txBody>
      </p:sp>
    </p:spTree>
    <p:extLst>
      <p:ext uri="{BB962C8B-B14F-4D97-AF65-F5344CB8AC3E}">
        <p14:creationId xmlns:p14="http://schemas.microsoft.com/office/powerpoint/2010/main" val="16072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3</a:t>
            </a:fld>
            <a:endParaRPr lang="en-US" altLang="en-US"/>
          </a:p>
        </p:txBody>
      </p:sp>
    </p:spTree>
    <p:extLst>
      <p:ext uri="{BB962C8B-B14F-4D97-AF65-F5344CB8AC3E}">
        <p14:creationId xmlns:p14="http://schemas.microsoft.com/office/powerpoint/2010/main" val="198452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4</a:t>
            </a:fld>
            <a:endParaRPr lang="en-US"/>
          </a:p>
        </p:txBody>
      </p:sp>
    </p:spTree>
    <p:extLst>
      <p:ext uri="{BB962C8B-B14F-4D97-AF65-F5344CB8AC3E}">
        <p14:creationId xmlns:p14="http://schemas.microsoft.com/office/powerpoint/2010/main" val="382809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5</a:t>
            </a:fld>
            <a:endParaRPr lang="en-US"/>
          </a:p>
        </p:txBody>
      </p:sp>
    </p:spTree>
    <p:extLst>
      <p:ext uri="{BB962C8B-B14F-4D97-AF65-F5344CB8AC3E}">
        <p14:creationId xmlns:p14="http://schemas.microsoft.com/office/powerpoint/2010/main" val="281709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8DA0A-CDDC-4433-87B1-3444B264ABC3}" type="slidenum">
              <a:rPr lang="en-US" smtClean="0"/>
              <a:t>6</a:t>
            </a:fld>
            <a:endParaRPr lang="en-US"/>
          </a:p>
        </p:txBody>
      </p:sp>
    </p:spTree>
    <p:extLst>
      <p:ext uri="{BB962C8B-B14F-4D97-AF65-F5344CB8AC3E}">
        <p14:creationId xmlns:p14="http://schemas.microsoft.com/office/powerpoint/2010/main" val="26451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8DA0A-CDDC-4433-87B1-3444B264ABC3}" type="slidenum">
              <a:rPr lang="en-US" smtClean="0"/>
              <a:t>7</a:t>
            </a:fld>
            <a:endParaRPr lang="en-US"/>
          </a:p>
        </p:txBody>
      </p:sp>
    </p:spTree>
    <p:extLst>
      <p:ext uri="{BB962C8B-B14F-4D97-AF65-F5344CB8AC3E}">
        <p14:creationId xmlns:p14="http://schemas.microsoft.com/office/powerpoint/2010/main" val="24252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7DA9-36EE-47F4-A204-0D34B43F414A}" type="slidenum">
              <a:rPr lang="en-US" smtClean="0"/>
              <a:t>8</a:t>
            </a:fld>
            <a:endParaRPr lang="en-US"/>
          </a:p>
        </p:txBody>
      </p:sp>
    </p:spTree>
    <p:extLst>
      <p:ext uri="{BB962C8B-B14F-4D97-AF65-F5344CB8AC3E}">
        <p14:creationId xmlns:p14="http://schemas.microsoft.com/office/powerpoint/2010/main" val="392310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9</a:t>
            </a:fld>
            <a:endParaRPr lang="en-US"/>
          </a:p>
        </p:txBody>
      </p:sp>
    </p:spTree>
    <p:extLst>
      <p:ext uri="{BB962C8B-B14F-4D97-AF65-F5344CB8AC3E}">
        <p14:creationId xmlns:p14="http://schemas.microsoft.com/office/powerpoint/2010/main" val="195118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770C379-1CDC-40CD-B03D-9BDBE9B32E7A}" type="datetimeFigureOut">
              <a:rPr lang="en-US" smtClean="0"/>
              <a:t>2/2/2024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84AA17F-CF3D-4F1C-8898-765925AAC38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70C379-1CDC-40CD-B03D-9BDBE9B32E7A}"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70C379-1CDC-40CD-B03D-9BDBE9B32E7A}"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70C379-1CDC-40CD-B03D-9BDBE9B32E7A}"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70C379-1CDC-40CD-B03D-9BDBE9B32E7A}"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70C379-1CDC-40CD-B03D-9BDBE9B32E7A}"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770C379-1CDC-40CD-B03D-9BDBE9B32E7A}"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0770C379-1CDC-40CD-B03D-9BDBE9B32E7A}" type="datetimeFigureOut">
              <a:rPr lang="en-US" smtClean="0"/>
              <a:t>2/2/2024</a:t>
            </a:fld>
            <a:endParaRPr lang="en-US"/>
          </a:p>
        </p:txBody>
      </p:sp>
      <p:sp>
        <p:nvSpPr>
          <p:cNvPr id="8" name="Slide Number Placeholder 7"/>
          <p:cNvSpPr>
            <a:spLocks noGrp="1"/>
          </p:cNvSpPr>
          <p:nvPr>
            <p:ph type="sldNum" sz="quarter" idx="11"/>
          </p:nvPr>
        </p:nvSpPr>
        <p:spPr/>
        <p:txBody>
          <a:bodyPr/>
          <a:lstStyle/>
          <a:p>
            <a:fld id="{884AA17F-CF3D-4F1C-8898-765925AAC38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0C379-1CDC-40CD-B03D-9BDBE9B32E7A}"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70C379-1CDC-40CD-B03D-9BDBE9B32E7A}"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84AA17F-CF3D-4F1C-8898-765925AAC3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770C379-1CDC-40CD-B03D-9BDBE9B32E7A}"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770C379-1CDC-40CD-B03D-9BDBE9B32E7A}" type="datetimeFigureOut">
              <a:rPr lang="en-US" smtClean="0"/>
              <a:t>2/2/2024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84AA17F-CF3D-4F1C-8898-765925AAC38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BhUhILLfk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556" y="1752600"/>
            <a:ext cx="8410136" cy="2590800"/>
          </a:xfrm>
        </p:spPr>
        <p:txBody>
          <a:bodyPr anchor="ctr">
            <a:normAutofit/>
          </a:bodyPr>
          <a:lstStyle/>
          <a:p>
            <a:pPr algn="ctr"/>
            <a:r>
              <a:rPr lang="en-US" b="0" dirty="0">
                <a:effectLst/>
              </a:rPr>
              <a:t>Working with Victims of </a:t>
            </a:r>
            <a:r>
              <a:rPr lang="en-US" sz="3100" b="0" dirty="0">
                <a:effectLst/>
              </a:rPr>
              <a:t>domestic Violence &amp; Sexual assault: Crisis, trauma, and Challenges</a:t>
            </a:r>
            <a:endParaRPr lang="en-US" sz="31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52600" y="5105400"/>
            <a:ext cx="5718048" cy="990600"/>
          </a:xfrm>
        </p:spPr>
        <p:txBody>
          <a:bodyPr>
            <a:normAutofit/>
          </a:bodyPr>
          <a:lstStyle/>
          <a:p>
            <a:pPr algn="ctr"/>
            <a:r>
              <a:rPr lang="en-US" b="1" dirty="0"/>
              <a:t>Sgt. Janet M. Griffin</a:t>
            </a:r>
          </a:p>
          <a:p>
            <a:pPr algn="ctr"/>
            <a:r>
              <a:rPr lang="en-US" b="1" dirty="0"/>
              <a:t>Amherst Police Department</a:t>
            </a:r>
          </a:p>
        </p:txBody>
      </p:sp>
    </p:spTree>
    <p:extLst>
      <p:ext uri="{BB962C8B-B14F-4D97-AF65-F5344CB8AC3E}">
        <p14:creationId xmlns:p14="http://schemas.microsoft.com/office/powerpoint/2010/main" val="185851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763000" cy="4572000"/>
          </a:xfrm>
        </p:spPr>
        <p:txBody>
          <a:bodyPr>
            <a:normAutofit/>
          </a:bodyPr>
          <a:lstStyle/>
          <a:p>
            <a:pPr lvl="1">
              <a:defRPr/>
            </a:pPr>
            <a:r>
              <a:rPr lang="en-US" sz="2400" dirty="0"/>
              <a:t>Empathy</a:t>
            </a:r>
          </a:p>
          <a:p>
            <a:pPr marL="448056" lvl="1" indent="0">
              <a:buNone/>
              <a:defRPr/>
            </a:pPr>
            <a:r>
              <a:rPr lang="en-US" sz="1300" dirty="0"/>
              <a:t>Direct identification with, understanding of, and vicarious experience of another persons situation, feelings and motives</a:t>
            </a:r>
          </a:p>
          <a:p>
            <a:pPr marL="448056" lvl="1" indent="0">
              <a:buNone/>
              <a:defRPr/>
            </a:pPr>
            <a:endParaRPr lang="en-US" sz="1300" dirty="0"/>
          </a:p>
          <a:p>
            <a:pPr marL="448056" lvl="1" indent="0">
              <a:buNone/>
              <a:defRPr/>
            </a:pPr>
            <a:r>
              <a:rPr lang="en-US" sz="1300" dirty="0"/>
              <a:t>The experience of understanding another person’s condition from THEIR perspective</a:t>
            </a:r>
          </a:p>
          <a:p>
            <a:pPr marL="448056" lvl="1" indent="0">
              <a:buNone/>
              <a:defRPr/>
            </a:pPr>
            <a:endParaRPr lang="en-US" sz="2400" dirty="0"/>
          </a:p>
          <a:p>
            <a:pPr lvl="1">
              <a:defRPr/>
            </a:pPr>
            <a:r>
              <a:rPr lang="en-US" sz="2400" dirty="0"/>
              <a:t>Non-judgmental</a:t>
            </a:r>
          </a:p>
          <a:p>
            <a:pPr marL="448056" lvl="1" indent="0">
              <a:buNone/>
              <a:defRPr/>
            </a:pPr>
            <a:r>
              <a:rPr lang="en-US" sz="1300" dirty="0"/>
              <a:t>Avoiding judgments based on  one’s personal and moral standards</a:t>
            </a:r>
          </a:p>
          <a:p>
            <a:pPr marL="448056" lvl="1" indent="0">
              <a:buNone/>
              <a:defRPr/>
            </a:pPr>
            <a:endParaRPr lang="en-US" sz="1300" dirty="0"/>
          </a:p>
          <a:p>
            <a:pPr marL="448056" lvl="1" indent="0">
              <a:buNone/>
              <a:defRPr/>
            </a:pPr>
            <a:r>
              <a:rPr lang="en-US" sz="1300" dirty="0"/>
              <a:t>Acceptance and awareness</a:t>
            </a:r>
          </a:p>
          <a:p>
            <a:pPr marL="448056" lvl="1" indent="0">
              <a:buNone/>
              <a:defRPr/>
            </a:pPr>
            <a:endParaRPr lang="en-US" sz="1200" dirty="0"/>
          </a:p>
          <a:p>
            <a:pPr lvl="1">
              <a:defRPr/>
            </a:pPr>
            <a:r>
              <a:rPr lang="en-US" sz="2400" dirty="0"/>
              <a:t>Active listening</a:t>
            </a:r>
          </a:p>
          <a:p>
            <a:pPr marL="448056" lvl="1" indent="0">
              <a:buNone/>
              <a:defRPr/>
            </a:pPr>
            <a:r>
              <a:rPr lang="en-US" sz="1300" dirty="0"/>
              <a:t>A conscious effort to hear not only the words that another person is saying but, more importantly, try to understand the complete message being sent</a:t>
            </a:r>
          </a:p>
          <a:p>
            <a:pPr marL="448056" lvl="1" indent="0">
              <a:buNone/>
              <a:defRPr/>
            </a:pPr>
            <a:endParaRPr lang="en-US" sz="1300" dirty="0"/>
          </a:p>
          <a:p>
            <a:pPr marL="448056" lvl="1" indent="0">
              <a:buNone/>
              <a:defRPr/>
            </a:pPr>
            <a:r>
              <a:rPr lang="en-US" sz="1300" dirty="0"/>
              <a:t>Block out distractions</a:t>
            </a:r>
          </a:p>
          <a:p>
            <a:pPr lvl="1" algn="ctr">
              <a:defRPr/>
            </a:pPr>
            <a:endParaRPr lang="en-US" sz="2400" dirty="0"/>
          </a:p>
          <a:p>
            <a:pPr marL="448056" lvl="1" indent="0">
              <a:buNone/>
              <a:defRPr/>
            </a:pPr>
            <a:endParaRPr lang="en-US" dirty="0"/>
          </a:p>
        </p:txBody>
      </p:sp>
      <p:sp>
        <p:nvSpPr>
          <p:cNvPr id="4" name="Rectangle 3"/>
          <p:cNvSpPr/>
          <p:nvPr/>
        </p:nvSpPr>
        <p:spPr>
          <a:xfrm>
            <a:off x="729602" y="340610"/>
            <a:ext cx="748153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Verbal de-escalation</a:t>
            </a:r>
          </a:p>
        </p:txBody>
      </p:sp>
    </p:spTree>
    <p:extLst>
      <p:ext uri="{BB962C8B-B14F-4D97-AF65-F5344CB8AC3E}">
        <p14:creationId xmlns:p14="http://schemas.microsoft.com/office/powerpoint/2010/main" val="54150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4114800"/>
          </a:xfrm>
        </p:spPr>
        <p:txBody>
          <a:bodyPr>
            <a:normAutofit/>
          </a:bodyPr>
          <a:lstStyle/>
          <a:p>
            <a:pPr lvl="1">
              <a:defRPr/>
            </a:pPr>
            <a:r>
              <a:rPr lang="en-US" sz="2400" dirty="0"/>
              <a:t>Speak in calm, slow and clear voice</a:t>
            </a:r>
          </a:p>
          <a:p>
            <a:pPr lvl="1">
              <a:defRPr/>
            </a:pPr>
            <a:r>
              <a:rPr lang="en-US" sz="2400" dirty="0"/>
              <a:t>You may need to repeat yourself </a:t>
            </a:r>
          </a:p>
          <a:p>
            <a:pPr lvl="1">
              <a:defRPr/>
            </a:pPr>
            <a:r>
              <a:rPr lang="en-US" sz="2400" dirty="0"/>
              <a:t>Be patient / empathetic</a:t>
            </a:r>
          </a:p>
          <a:p>
            <a:pPr lvl="1">
              <a:defRPr/>
            </a:pPr>
            <a:r>
              <a:rPr lang="en-US" sz="2400" dirty="0"/>
              <a:t>Try to reduce background noise/distractions</a:t>
            </a:r>
          </a:p>
          <a:p>
            <a:pPr lvl="1">
              <a:defRPr/>
            </a:pPr>
            <a:r>
              <a:rPr lang="en-US" sz="2400" dirty="0"/>
              <a:t>Ask open-ended questions</a:t>
            </a:r>
          </a:p>
          <a:p>
            <a:pPr lvl="1">
              <a:defRPr/>
            </a:pPr>
            <a:r>
              <a:rPr lang="en-US" sz="2400" dirty="0"/>
              <a:t>Obtain relevant info from others (family, friends, etc.)</a:t>
            </a:r>
          </a:p>
          <a:p>
            <a:pPr lvl="1">
              <a:defRPr/>
            </a:pPr>
            <a:r>
              <a:rPr lang="en-US" sz="2400" dirty="0"/>
              <a:t>Respect dignity of individual without regard to sex, race, age, sexual orientation</a:t>
            </a:r>
          </a:p>
          <a:p>
            <a:pPr lvl="1">
              <a:defRPr/>
            </a:pPr>
            <a:endParaRPr lang="en-US" sz="2400" dirty="0"/>
          </a:p>
          <a:p>
            <a:pPr marL="448056" lvl="1" indent="0">
              <a:buNone/>
              <a:defRPr/>
            </a:pPr>
            <a:endParaRPr lang="en-US" dirty="0"/>
          </a:p>
        </p:txBody>
      </p:sp>
      <p:sp>
        <p:nvSpPr>
          <p:cNvPr id="4" name="Rectangle 3"/>
          <p:cNvSpPr/>
          <p:nvPr/>
        </p:nvSpPr>
        <p:spPr>
          <a:xfrm>
            <a:off x="2306496" y="609600"/>
            <a:ext cx="433804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to DO</a:t>
            </a:r>
          </a:p>
        </p:txBody>
      </p:sp>
    </p:spTree>
    <p:extLst>
      <p:ext uri="{BB962C8B-B14F-4D97-AF65-F5344CB8AC3E}">
        <p14:creationId xmlns:p14="http://schemas.microsoft.com/office/powerpoint/2010/main" val="400640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3048000"/>
          </a:xfrm>
        </p:spPr>
        <p:txBody>
          <a:bodyPr>
            <a:normAutofit/>
          </a:bodyPr>
          <a:lstStyle/>
          <a:p>
            <a:pPr lvl="1">
              <a:defRPr/>
            </a:pPr>
            <a:r>
              <a:rPr lang="en-US" sz="2400" dirty="0"/>
              <a:t>Maintain calm composure</a:t>
            </a:r>
          </a:p>
          <a:p>
            <a:pPr lvl="1">
              <a:defRPr/>
            </a:pPr>
            <a:r>
              <a:rPr lang="en-US" sz="2400" dirty="0"/>
              <a:t>Use slow, deliberate movements</a:t>
            </a:r>
          </a:p>
          <a:p>
            <a:pPr lvl="1">
              <a:defRPr/>
            </a:pPr>
            <a:r>
              <a:rPr lang="en-US" sz="2400" dirty="0"/>
              <a:t>Body language</a:t>
            </a:r>
          </a:p>
          <a:p>
            <a:pPr lvl="1">
              <a:defRPr/>
            </a:pPr>
            <a:r>
              <a:rPr lang="en-US" sz="2400" dirty="0"/>
              <a:t>Neutral face expressions</a:t>
            </a:r>
          </a:p>
          <a:p>
            <a:pPr lvl="1">
              <a:defRPr/>
            </a:pPr>
            <a:r>
              <a:rPr lang="en-US" sz="2400" dirty="0"/>
              <a:t>Personal space</a:t>
            </a:r>
          </a:p>
          <a:p>
            <a:pPr lvl="1">
              <a:defRPr/>
            </a:pPr>
            <a:r>
              <a:rPr lang="en-US" sz="2400" dirty="0"/>
              <a:t>Attempt same height and eye level</a:t>
            </a:r>
          </a:p>
          <a:p>
            <a:pPr lvl="1">
              <a:defRPr/>
            </a:pPr>
            <a:endParaRPr lang="en-US" sz="2400" dirty="0"/>
          </a:p>
          <a:p>
            <a:pPr lvl="1">
              <a:defRPr/>
            </a:pPr>
            <a:endParaRPr lang="en-US" sz="2400" dirty="0"/>
          </a:p>
          <a:p>
            <a:pPr marL="448056" lvl="1" indent="0">
              <a:buNone/>
              <a:defRPr/>
            </a:pPr>
            <a:endParaRPr lang="en-US" dirty="0"/>
          </a:p>
        </p:txBody>
      </p:sp>
      <p:sp>
        <p:nvSpPr>
          <p:cNvPr id="4" name="Rectangle 3"/>
          <p:cNvSpPr/>
          <p:nvPr/>
        </p:nvSpPr>
        <p:spPr>
          <a:xfrm>
            <a:off x="443005" y="609600"/>
            <a:ext cx="806502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Physical de-escalation</a:t>
            </a:r>
          </a:p>
        </p:txBody>
      </p:sp>
    </p:spTree>
    <p:extLst>
      <p:ext uri="{BB962C8B-B14F-4D97-AF65-F5344CB8AC3E}">
        <p14:creationId xmlns:p14="http://schemas.microsoft.com/office/powerpoint/2010/main" val="227357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4114800"/>
          </a:xfrm>
        </p:spPr>
        <p:txBody>
          <a:bodyPr>
            <a:normAutofit/>
          </a:bodyPr>
          <a:lstStyle/>
          <a:p>
            <a:pPr lvl="1">
              <a:defRPr/>
            </a:pPr>
            <a:r>
              <a:rPr lang="en-US" sz="2400" dirty="0"/>
              <a:t>Crowding or “cornering” the individual</a:t>
            </a:r>
          </a:p>
          <a:p>
            <a:pPr lvl="1">
              <a:defRPr/>
            </a:pPr>
            <a:r>
              <a:rPr lang="en-US" sz="2400" dirty="0"/>
              <a:t>Touching the individual unless you ask first or its essential for safety</a:t>
            </a:r>
          </a:p>
          <a:p>
            <a:pPr lvl="1">
              <a:defRPr/>
            </a:pPr>
            <a:r>
              <a:rPr lang="en-US" sz="2400" dirty="0"/>
              <a:t>Minimizing abuse</a:t>
            </a:r>
          </a:p>
          <a:p>
            <a:pPr lvl="1">
              <a:defRPr/>
            </a:pPr>
            <a:r>
              <a:rPr lang="en-US" sz="2400" dirty="0"/>
              <a:t>Inflammatory language (“you’re acting crazy”), victim blaming</a:t>
            </a:r>
          </a:p>
          <a:p>
            <a:pPr lvl="1">
              <a:defRPr/>
            </a:pPr>
            <a:r>
              <a:rPr lang="en-US" sz="2400" dirty="0"/>
              <a:t>Shouting or giving rapid commands</a:t>
            </a:r>
          </a:p>
          <a:p>
            <a:pPr lvl="1">
              <a:defRPr/>
            </a:pPr>
            <a:r>
              <a:rPr lang="en-US" sz="2400" dirty="0"/>
              <a:t>Making promises you may not be able to keep</a:t>
            </a:r>
          </a:p>
          <a:p>
            <a:pPr lvl="1">
              <a:defRPr/>
            </a:pPr>
            <a:r>
              <a:rPr lang="en-US" sz="2400" dirty="0"/>
              <a:t>Telling the individual “I know how you feel”</a:t>
            </a:r>
          </a:p>
          <a:p>
            <a:pPr lvl="1">
              <a:defRPr/>
            </a:pPr>
            <a:endParaRPr lang="en-US" sz="2400" dirty="0"/>
          </a:p>
          <a:p>
            <a:pPr marL="448056" lvl="1" indent="0">
              <a:buNone/>
              <a:defRPr/>
            </a:pPr>
            <a:endParaRPr lang="en-US" dirty="0"/>
          </a:p>
        </p:txBody>
      </p:sp>
      <p:sp>
        <p:nvSpPr>
          <p:cNvPr id="4" name="Rectangle 3"/>
          <p:cNvSpPr/>
          <p:nvPr/>
        </p:nvSpPr>
        <p:spPr>
          <a:xfrm>
            <a:off x="1625222" y="609600"/>
            <a:ext cx="570060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to AVOID</a:t>
            </a:r>
          </a:p>
        </p:txBody>
      </p:sp>
    </p:spTree>
    <p:extLst>
      <p:ext uri="{BB962C8B-B14F-4D97-AF65-F5344CB8AC3E}">
        <p14:creationId xmlns:p14="http://schemas.microsoft.com/office/powerpoint/2010/main" val="129137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953000"/>
          </a:xfrm>
        </p:spPr>
        <p:txBody>
          <a:bodyPr/>
          <a:lstStyle/>
          <a:p>
            <a:pPr>
              <a:defRPr/>
            </a:pPr>
            <a:r>
              <a:rPr lang="en-US" dirty="0"/>
              <a:t>Offender accountability</a:t>
            </a:r>
          </a:p>
          <a:p>
            <a:pPr>
              <a:defRPr/>
            </a:pPr>
            <a:r>
              <a:rPr lang="en-US" dirty="0"/>
              <a:t>Inform the victim of your concern</a:t>
            </a:r>
          </a:p>
          <a:p>
            <a:pPr>
              <a:defRPr/>
            </a:pPr>
            <a:r>
              <a:rPr lang="en-US" dirty="0"/>
              <a:t>Give victim rights</a:t>
            </a:r>
          </a:p>
          <a:p>
            <a:pPr>
              <a:defRPr/>
            </a:pPr>
            <a:r>
              <a:rPr lang="en-US" dirty="0"/>
              <a:t>Provided safety planning &amp; options</a:t>
            </a:r>
          </a:p>
          <a:p>
            <a:pPr>
              <a:defRPr/>
            </a:pPr>
            <a:r>
              <a:rPr lang="en-US" dirty="0"/>
              <a:t>Connect with resources</a:t>
            </a:r>
          </a:p>
          <a:p>
            <a:pPr>
              <a:defRPr/>
            </a:pPr>
            <a:endParaRPr lang="en-US" dirty="0"/>
          </a:p>
          <a:p>
            <a:pPr marL="36576" indent="0" algn="ctr">
              <a:buNone/>
              <a:defRPr/>
            </a:pPr>
            <a:r>
              <a:rPr lang="en-US" dirty="0"/>
              <a:t>“</a:t>
            </a:r>
            <a:r>
              <a:rPr lang="en-US" i="1" dirty="0"/>
              <a:t>They made me feel I was not to blame or at fault and not crazy”</a:t>
            </a:r>
          </a:p>
        </p:txBody>
      </p:sp>
      <p:sp>
        <p:nvSpPr>
          <p:cNvPr id="5" name="Rectangle 4"/>
          <p:cNvSpPr/>
          <p:nvPr/>
        </p:nvSpPr>
        <p:spPr>
          <a:xfrm>
            <a:off x="1985079" y="457200"/>
            <a:ext cx="540244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Best practices: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1735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86800" cy="2667000"/>
          </a:xfrm>
        </p:spPr>
        <p:txBody>
          <a:bodyPr>
            <a:normAutofit/>
          </a:bodyPr>
          <a:lstStyle/>
          <a:p>
            <a:pPr marL="36576" indent="0" algn="ctr">
              <a:buNone/>
            </a:pPr>
            <a:r>
              <a:rPr lang="en-US" dirty="0"/>
              <a:t>Its everyone's responsibility to treat people in a manner that provides the utmost respect and inclusion in the decisions that affect their lives, so they can participate fully in their own recovery process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657600"/>
            <a:ext cx="3657600" cy="2441448"/>
          </a:xfrm>
          <a:prstGeom prst="rect">
            <a:avLst/>
          </a:prstGeom>
          <a:effectLst>
            <a:softEdge rad="127000"/>
          </a:effectLst>
        </p:spPr>
      </p:pic>
    </p:spTree>
    <p:extLst>
      <p:ext uri="{BB962C8B-B14F-4D97-AF65-F5344CB8AC3E}">
        <p14:creationId xmlns:p14="http://schemas.microsoft.com/office/powerpoint/2010/main" val="91249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524" y="2362200"/>
            <a:ext cx="7467600" cy="3429000"/>
          </a:xfrm>
        </p:spPr>
        <p:txBody>
          <a:bodyPr>
            <a:normAutofit/>
          </a:bodyPr>
          <a:lstStyle/>
          <a:p>
            <a:endParaRPr lang="en-US" dirty="0"/>
          </a:p>
          <a:p>
            <a:endParaRPr lang="en-US" dirty="0"/>
          </a:p>
          <a:p>
            <a:pPr marL="36576" indent="0">
              <a:buNone/>
            </a:pPr>
            <a:endParaRPr lang="en-US" dirty="0"/>
          </a:p>
        </p:txBody>
      </p:sp>
      <p:sp>
        <p:nvSpPr>
          <p:cNvPr id="5" name="Rectangle 4"/>
          <p:cNvSpPr/>
          <p:nvPr/>
        </p:nvSpPr>
        <p:spPr>
          <a:xfrm>
            <a:off x="1174627" y="2644170"/>
            <a:ext cx="6794745" cy="1938992"/>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Resources</a:t>
            </a:r>
          </a:p>
          <a:p>
            <a:pPr algn="r"/>
            <a:r>
              <a:rPr lang="en-US" sz="1200" dirty="0">
                <a:ln w="12700">
                  <a:solidFill>
                    <a:schemeClr val="accent1"/>
                  </a:solidFill>
                  <a:prstDash val="solid"/>
                </a:ln>
                <a:pattFill prst="pct50">
                  <a:fgClr>
                    <a:schemeClr val="accent1"/>
                  </a:fgClr>
                  <a:bgClr>
                    <a:schemeClr val="accent1">
                      <a:lumMod val="20000"/>
                      <a:lumOff val="80000"/>
                    </a:schemeClr>
                  </a:bgClr>
                </a:pattFill>
              </a:rPr>
              <a:t>2017 DV guideline</a:t>
            </a:r>
          </a:p>
          <a:p>
            <a:pPr algn="r"/>
            <a:r>
              <a:rPr lang="en-US" sz="1200" cap="none" spc="0" dirty="0">
                <a:ln w="12700">
                  <a:solidFill>
                    <a:schemeClr val="accent1"/>
                  </a:solidFill>
                  <a:prstDash val="solid"/>
                </a:ln>
                <a:pattFill prst="pct50">
                  <a:fgClr>
                    <a:schemeClr val="accent1"/>
                  </a:fgClr>
                  <a:bgClr>
                    <a:schemeClr val="accent1">
                      <a:lumMod val="20000"/>
                      <a:lumOff val="80000"/>
                    </a:schemeClr>
                  </a:bgClr>
                </a:pattFill>
              </a:rPr>
              <a:t>2017 SA guideline</a:t>
            </a:r>
          </a:p>
        </p:txBody>
      </p:sp>
    </p:spTree>
    <p:extLst>
      <p:ext uri="{BB962C8B-B14F-4D97-AF65-F5344CB8AC3E}">
        <p14:creationId xmlns:p14="http://schemas.microsoft.com/office/powerpoint/2010/main" val="333747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153" y="609600"/>
            <a:ext cx="9183924"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 / Comments / Concerns</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09800"/>
            <a:ext cx="7315200" cy="3797800"/>
          </a:xfrm>
          <a:prstGeom prst="rect">
            <a:avLst/>
          </a:prstGeom>
          <a:effectLst>
            <a:softEdge rad="127000"/>
          </a:effectLst>
        </p:spPr>
      </p:pic>
    </p:spTree>
    <p:extLst>
      <p:ext uri="{BB962C8B-B14F-4D97-AF65-F5344CB8AC3E}">
        <p14:creationId xmlns:p14="http://schemas.microsoft.com/office/powerpoint/2010/main" val="378036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1"/>
            <a:ext cx="8686800" cy="2057400"/>
          </a:xfrm>
        </p:spPr>
        <p:txBody>
          <a:bodyPr>
            <a:normAutofit/>
          </a:bodyPr>
          <a:lstStyle/>
          <a:p>
            <a:r>
              <a:rPr lang="en-US" dirty="0"/>
              <a:t>A timely, logical and sensitive response increases reporting, enhances community confidence, and strengthens investigations thereby facilitating successful prosecutions.</a:t>
            </a:r>
          </a:p>
        </p:txBody>
      </p:sp>
      <p:sp>
        <p:nvSpPr>
          <p:cNvPr id="4" name="Rectangle 3"/>
          <p:cNvSpPr/>
          <p:nvPr/>
        </p:nvSpPr>
        <p:spPr>
          <a:xfrm>
            <a:off x="2605469" y="381000"/>
            <a:ext cx="317106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Reasons</a:t>
            </a:r>
          </a:p>
        </p:txBody>
      </p:sp>
      <p:sp>
        <p:nvSpPr>
          <p:cNvPr id="5" name="TextBox 4"/>
          <p:cNvSpPr txBox="1"/>
          <p:nvPr/>
        </p:nvSpPr>
        <p:spPr>
          <a:xfrm>
            <a:off x="3505200" y="3781425"/>
            <a:ext cx="5334000" cy="2862322"/>
          </a:xfrm>
          <a:prstGeom prst="rect">
            <a:avLst/>
          </a:prstGeom>
          <a:noFill/>
        </p:spPr>
        <p:txBody>
          <a:bodyPr wrap="square" rtlCol="0">
            <a:spAutoFit/>
          </a:bodyPr>
          <a:lstStyle/>
          <a:p>
            <a:r>
              <a:rPr lang="en-US" sz="3000" dirty="0"/>
              <a:t>Responding to the survivor with dignity, respect and sensitivity will facilitate their participation in the justice system, and increase offender accountability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44" y="3781425"/>
            <a:ext cx="2166556" cy="2890897"/>
          </a:xfrm>
          <a:prstGeom prst="rect">
            <a:avLst/>
          </a:prstGeom>
          <a:effectLst>
            <a:softEdge rad="127000"/>
          </a:effectLst>
        </p:spPr>
      </p:pic>
    </p:spTree>
    <p:extLst>
      <p:ext uri="{BB962C8B-B14F-4D97-AF65-F5344CB8AC3E}">
        <p14:creationId xmlns:p14="http://schemas.microsoft.com/office/powerpoint/2010/main" val="195628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4" y="1905000"/>
            <a:ext cx="8763000" cy="3048000"/>
          </a:xfrm>
        </p:spPr>
        <p:txBody>
          <a:bodyPr/>
          <a:lstStyle/>
          <a:p>
            <a:pPr>
              <a:defRPr/>
            </a:pPr>
            <a:endParaRPr lang="en-US" sz="2400" dirty="0"/>
          </a:p>
          <a:p>
            <a:pPr lvl="1">
              <a:defRPr/>
            </a:pPr>
            <a:r>
              <a:rPr lang="en-US" sz="2400" dirty="0"/>
              <a:t>A </a:t>
            </a:r>
            <a:r>
              <a:rPr lang="en-US" sz="2400" b="1" u="sng" dirty="0"/>
              <a:t>perception</a:t>
            </a:r>
            <a:r>
              <a:rPr lang="en-US" sz="2400" dirty="0"/>
              <a:t> of an event or situation as an intolerable difficulty that exceeds the resources and coping mechanisms of the person</a:t>
            </a:r>
          </a:p>
          <a:p>
            <a:pPr lvl="1">
              <a:defRPr/>
            </a:pPr>
            <a:endParaRPr lang="en-US" sz="2400" dirty="0"/>
          </a:p>
          <a:p>
            <a:pPr lvl="1">
              <a:defRPr/>
            </a:pPr>
            <a:r>
              <a:rPr lang="en-US" sz="2400" dirty="0"/>
              <a:t>Unless the person obtains relief, the crisis has the potential to cause severe behavioral malfunctioning</a:t>
            </a:r>
          </a:p>
          <a:p>
            <a:pPr lvl="1">
              <a:defRPr/>
            </a:pPr>
            <a:endParaRPr lang="en-US" dirty="0"/>
          </a:p>
        </p:txBody>
      </p:sp>
      <p:sp>
        <p:nvSpPr>
          <p:cNvPr id="4" name="Rectangle 3"/>
          <p:cNvSpPr/>
          <p:nvPr/>
        </p:nvSpPr>
        <p:spPr>
          <a:xfrm>
            <a:off x="1825803" y="228600"/>
            <a:ext cx="551144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is </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Crisis?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525" y="5172075"/>
            <a:ext cx="2285999" cy="1522274"/>
          </a:xfrm>
          <a:prstGeom prst="rect">
            <a:avLst/>
          </a:prstGeom>
          <a:effectLst>
            <a:softEdge rad="127000"/>
          </a:effectLst>
        </p:spPr>
      </p:pic>
    </p:spTree>
    <p:extLst>
      <p:ext uri="{BB962C8B-B14F-4D97-AF65-F5344CB8AC3E}">
        <p14:creationId xmlns:p14="http://schemas.microsoft.com/office/powerpoint/2010/main" val="324185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609601"/>
            <a:ext cx="5638800" cy="3733800"/>
          </a:xfrm>
        </p:spPr>
        <p:txBody>
          <a:bodyPr>
            <a:normAutofit/>
          </a:bodyPr>
          <a:lstStyle/>
          <a:p>
            <a:pPr marL="36576" indent="0">
              <a:buNone/>
            </a:pPr>
            <a:r>
              <a:rPr lang="en-US" sz="2400" dirty="0"/>
              <a:t>Thinking pattern or belief system may be the primary reason victim does not seek help.  Rigid thinking patterns by victims can drive them to respond in ways that appear illogical or unhealthy.</a:t>
            </a:r>
          </a:p>
          <a:p>
            <a:pPr marL="36576" indent="0">
              <a:buNone/>
            </a:pPr>
            <a:endParaRPr lang="en-US" sz="2400" dirty="0"/>
          </a:p>
          <a:p>
            <a:pPr marL="36576" indent="0">
              <a:buNone/>
            </a:pPr>
            <a:r>
              <a:rPr lang="en-US" sz="2400" dirty="0"/>
              <a:t>Victim’s core response to abuse is generally focused on self-preservation or keeping the children safe.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572000"/>
            <a:ext cx="2514600" cy="1676400"/>
          </a:xfrm>
          <a:prstGeom prst="rect">
            <a:avLst/>
          </a:prstGeom>
          <a:ln>
            <a:noFill/>
          </a:ln>
          <a:effectLst>
            <a:outerShdw blurRad="292100" dist="139700" dir="2700000" algn="tl" rotWithShape="0">
              <a:srgbClr val="333333">
                <a:alpha val="65000"/>
              </a:srgbClr>
            </a:outerShdw>
            <a:softEdge rad="127000"/>
          </a:effectLst>
        </p:spPr>
      </p:pic>
      <p:sp>
        <p:nvSpPr>
          <p:cNvPr id="5" name="TextBox 4"/>
          <p:cNvSpPr txBox="1"/>
          <p:nvPr/>
        </p:nvSpPr>
        <p:spPr>
          <a:xfrm>
            <a:off x="3429000" y="4572000"/>
            <a:ext cx="2209800" cy="1815882"/>
          </a:xfrm>
          <a:prstGeom prst="rect">
            <a:avLst/>
          </a:prstGeom>
          <a:noFill/>
        </p:spPr>
        <p:txBody>
          <a:bodyPr wrap="square" rtlCol="0">
            <a:spAutoFit/>
          </a:bodyPr>
          <a:lstStyle/>
          <a:p>
            <a:pPr marL="342900" indent="-342900">
              <a:buAutoNum type="arabicParenR"/>
            </a:pPr>
            <a:r>
              <a:rPr lang="en-US" sz="2800" dirty="0"/>
              <a:t>Fear</a:t>
            </a:r>
          </a:p>
          <a:p>
            <a:pPr marL="342900" indent="-342900">
              <a:buAutoNum type="arabicParenR"/>
            </a:pPr>
            <a:r>
              <a:rPr lang="en-US" sz="2800" dirty="0"/>
              <a:t>Self blame</a:t>
            </a:r>
          </a:p>
          <a:p>
            <a:pPr marL="342900" indent="-342900">
              <a:buAutoNum type="arabicParenR"/>
            </a:pPr>
            <a:r>
              <a:rPr lang="en-US" sz="2800" dirty="0"/>
              <a:t>Denial</a:t>
            </a:r>
          </a:p>
          <a:p>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12" y="1223962"/>
            <a:ext cx="2819400" cy="5024438"/>
          </a:xfrm>
          <a:prstGeom prst="rect">
            <a:avLst/>
          </a:prstGeom>
          <a:effectLst>
            <a:softEdge rad="127000"/>
          </a:effectLst>
        </p:spPr>
      </p:pic>
      <p:sp>
        <p:nvSpPr>
          <p:cNvPr id="7" name="Rectangle 6"/>
          <p:cNvSpPr/>
          <p:nvPr/>
        </p:nvSpPr>
        <p:spPr>
          <a:xfrm>
            <a:off x="152400" y="76200"/>
            <a:ext cx="3200399" cy="1323439"/>
          </a:xfrm>
          <a:prstGeom prst="rect">
            <a:avLst/>
          </a:prstGeom>
          <a:noFill/>
        </p:spPr>
        <p:txBody>
          <a:bodyPr wrap="squar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“Victim”</a:t>
            </a:r>
          </a:p>
        </p:txBody>
      </p:sp>
    </p:spTree>
    <p:extLst>
      <p:ext uri="{BB962C8B-B14F-4D97-AF65-F5344CB8AC3E}">
        <p14:creationId xmlns:p14="http://schemas.microsoft.com/office/powerpoint/2010/main" val="420954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5029200"/>
          </a:xfrm>
        </p:spPr>
        <p:txBody>
          <a:bodyPr>
            <a:normAutofit fontScale="92500" lnSpcReduction="10000"/>
          </a:bodyPr>
          <a:lstStyle/>
          <a:p>
            <a:r>
              <a:rPr lang="en-US" dirty="0"/>
              <a:t>Age</a:t>
            </a:r>
          </a:p>
          <a:p>
            <a:r>
              <a:rPr lang="en-US" dirty="0"/>
              <a:t>Coping skills</a:t>
            </a:r>
          </a:p>
          <a:p>
            <a:r>
              <a:rPr lang="en-US" dirty="0"/>
              <a:t>Culture or belief system</a:t>
            </a:r>
          </a:p>
          <a:p>
            <a:r>
              <a:rPr lang="en-US" dirty="0"/>
              <a:t>Neurobiology</a:t>
            </a:r>
          </a:p>
          <a:p>
            <a:r>
              <a:rPr lang="en-US" dirty="0"/>
              <a:t>Severity of crime / previous exposure</a:t>
            </a:r>
          </a:p>
          <a:p>
            <a:r>
              <a:rPr lang="en-US" dirty="0"/>
              <a:t>Relationship to offender</a:t>
            </a:r>
          </a:p>
          <a:p>
            <a:r>
              <a:rPr lang="en-US" dirty="0"/>
              <a:t>Previous exposure to crime or violence</a:t>
            </a:r>
          </a:p>
          <a:p>
            <a:r>
              <a:rPr lang="en-US" dirty="0"/>
              <a:t>Previous experience with CJ system</a:t>
            </a:r>
          </a:p>
          <a:p>
            <a:r>
              <a:rPr lang="en-US" dirty="0"/>
              <a:t>Availability / effectiveness of overall support systems</a:t>
            </a:r>
          </a:p>
        </p:txBody>
      </p:sp>
      <p:sp>
        <p:nvSpPr>
          <p:cNvPr id="4" name="Rectangle 3"/>
          <p:cNvSpPr/>
          <p:nvPr/>
        </p:nvSpPr>
        <p:spPr>
          <a:xfrm>
            <a:off x="562316" y="457200"/>
            <a:ext cx="778610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Dynamics of Trauma</a:t>
            </a:r>
          </a:p>
        </p:txBody>
      </p:sp>
    </p:spTree>
    <p:extLst>
      <p:ext uri="{BB962C8B-B14F-4D97-AF65-F5344CB8AC3E}">
        <p14:creationId xmlns:p14="http://schemas.microsoft.com/office/powerpoint/2010/main" val="316245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838700"/>
          </a:xfrm>
        </p:spPr>
        <p:txBody>
          <a:bodyPr/>
          <a:lstStyle/>
          <a:p>
            <a:pPr algn="ctr">
              <a:defRPr/>
            </a:pPr>
            <a:r>
              <a:rPr lang="en-US" sz="2400" dirty="0">
                <a:effectLst/>
              </a:rPr>
              <a:t>Shock, frozen, paralyzed with fear; unable to speak or move</a:t>
            </a:r>
          </a:p>
          <a:p>
            <a:pPr algn="ctr">
              <a:buFont typeface="Arial" panose="020B0604020202020204" pitchFamily="34" charset="0"/>
              <a:buChar char="•"/>
              <a:defRPr/>
            </a:pPr>
            <a:r>
              <a:rPr lang="en-US" sz="2400" dirty="0">
                <a:effectLst/>
              </a:rPr>
              <a:t>Anger Distrust</a:t>
            </a:r>
          </a:p>
          <a:p>
            <a:pPr algn="ctr">
              <a:buFont typeface="Arial" panose="020B0604020202020204" pitchFamily="34" charset="0"/>
              <a:buChar char="•"/>
              <a:defRPr/>
            </a:pPr>
            <a:r>
              <a:rPr lang="en-US" sz="2400" dirty="0">
                <a:effectLst/>
              </a:rPr>
              <a:t>Substance use/abuse </a:t>
            </a:r>
          </a:p>
          <a:p>
            <a:pPr algn="ctr">
              <a:buFont typeface="Arial" panose="020B0604020202020204" pitchFamily="34" charset="0"/>
              <a:buChar char="•"/>
              <a:defRPr/>
            </a:pPr>
            <a:r>
              <a:rPr lang="en-US" sz="2400" dirty="0">
                <a:effectLst/>
              </a:rPr>
              <a:t>Trouble regulating emotions</a:t>
            </a:r>
          </a:p>
          <a:p>
            <a:pPr algn="ctr">
              <a:buFont typeface="Arial" panose="020B0604020202020204" pitchFamily="34" charset="0"/>
              <a:buChar char="•"/>
              <a:defRPr/>
            </a:pPr>
            <a:r>
              <a:rPr lang="en-US" sz="2400" dirty="0">
                <a:effectLst/>
              </a:rPr>
              <a:t>Hopeless</a:t>
            </a:r>
          </a:p>
          <a:p>
            <a:pPr algn="ctr">
              <a:buFont typeface="Arial" panose="020B0604020202020204" pitchFamily="34" charset="0"/>
              <a:buChar char="•"/>
              <a:defRPr/>
            </a:pPr>
            <a:r>
              <a:rPr lang="en-US" sz="2400" dirty="0">
                <a:effectLst/>
              </a:rPr>
              <a:t>Struggle with memory recall, overwhelmed, disorganized, unable to focus</a:t>
            </a:r>
          </a:p>
          <a:p>
            <a:pPr algn="ctr">
              <a:buFont typeface="Arial" panose="020B0604020202020204" pitchFamily="34" charset="0"/>
              <a:buChar char="•"/>
              <a:defRPr/>
            </a:pPr>
            <a:r>
              <a:rPr lang="en-US" sz="2400" dirty="0"/>
              <a:t>Trying to rationalize the event</a:t>
            </a:r>
            <a:endParaRPr lang="en-US" sz="2400" dirty="0">
              <a:effectLst/>
            </a:endParaRPr>
          </a:p>
          <a:p>
            <a:pPr algn="ctr">
              <a:buFont typeface="Arial" panose="020B0604020202020204" pitchFamily="34" charset="0"/>
              <a:buChar char="•"/>
              <a:defRPr/>
            </a:pPr>
            <a:r>
              <a:rPr lang="en-US" sz="2400" dirty="0"/>
              <a:t>Denial, wanting to move on or pretend never happened</a:t>
            </a:r>
            <a:endParaRPr lang="en-US" sz="2400" dirty="0">
              <a:effectLst/>
            </a:endParaRP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defRPr/>
            </a:pPr>
            <a:endParaRPr lang="en-US" dirty="0"/>
          </a:p>
        </p:txBody>
      </p:sp>
      <p:sp>
        <p:nvSpPr>
          <p:cNvPr id="5" name="Rectangle 4"/>
          <p:cNvSpPr/>
          <p:nvPr/>
        </p:nvSpPr>
        <p:spPr>
          <a:xfrm>
            <a:off x="111380" y="246360"/>
            <a:ext cx="8880219" cy="707886"/>
          </a:xfrm>
          <a:prstGeom prst="rect">
            <a:avLst/>
          </a:prstGeom>
          <a:noFill/>
        </p:spPr>
        <p:txBody>
          <a:bodyPr wrap="squar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Trauma response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496" y="5410200"/>
            <a:ext cx="2731008" cy="1231392"/>
          </a:xfrm>
          <a:prstGeom prst="rect">
            <a:avLst/>
          </a:prstGeom>
          <a:effectLst>
            <a:softEdge rad="127000"/>
          </a:effectLst>
        </p:spPr>
      </p:pic>
    </p:spTree>
    <p:extLst>
      <p:ext uri="{BB962C8B-B14F-4D97-AF65-F5344CB8AC3E}">
        <p14:creationId xmlns:p14="http://schemas.microsoft.com/office/powerpoint/2010/main" val="224259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838700"/>
          </a:xfrm>
        </p:spPr>
        <p:txBody>
          <a:bodyPr/>
          <a:lstStyle/>
          <a:p>
            <a:pPr algn="ctr">
              <a:buFont typeface="Arial" panose="020B0604020202020204" pitchFamily="34" charset="0"/>
              <a:buChar char="•"/>
              <a:defRPr/>
            </a:pPr>
            <a:r>
              <a:rPr lang="en-US" sz="2400" dirty="0">
                <a:effectLst/>
              </a:rPr>
              <a:t>Assault feels surreal</a:t>
            </a:r>
          </a:p>
          <a:p>
            <a:pPr algn="ctr">
              <a:buFont typeface="Arial" panose="020B0604020202020204" pitchFamily="34" charset="0"/>
              <a:buChar char="•"/>
              <a:defRPr/>
            </a:pPr>
            <a:r>
              <a:rPr lang="en-US" sz="2400" dirty="0">
                <a:effectLst/>
              </a:rPr>
              <a:t>Focuses on objects sounds</a:t>
            </a:r>
          </a:p>
          <a:p>
            <a:pPr algn="ctr">
              <a:buFont typeface="Arial" panose="020B0604020202020204" pitchFamily="34" charset="0"/>
              <a:buChar char="•"/>
              <a:defRPr/>
            </a:pPr>
            <a:r>
              <a:rPr lang="en-US" sz="2400" dirty="0">
                <a:effectLst/>
              </a:rPr>
              <a:t>Laughing or feeling numb</a:t>
            </a:r>
          </a:p>
          <a:p>
            <a:pPr algn="ctr">
              <a:buFont typeface="Arial" panose="020B0604020202020204" pitchFamily="34" charset="0"/>
              <a:buChar char="•"/>
              <a:defRPr/>
            </a:pPr>
            <a:r>
              <a:rPr lang="en-US" sz="2400" dirty="0">
                <a:effectLst/>
              </a:rPr>
              <a:t>Depression, isolation, suicidal ideations</a:t>
            </a:r>
          </a:p>
          <a:p>
            <a:pPr algn="ctr">
              <a:buFont typeface="Arial" panose="020B0604020202020204" pitchFamily="34" charset="0"/>
              <a:buChar char="•"/>
              <a:defRPr/>
            </a:pPr>
            <a:r>
              <a:rPr lang="en-US" sz="2400" dirty="0">
                <a:effectLst/>
              </a:rPr>
              <a:t>Passively tries to escape (“I have to go now”)</a:t>
            </a:r>
          </a:p>
          <a:p>
            <a:pPr algn="ctr">
              <a:buFont typeface="Arial" panose="020B0604020202020204" pitchFamily="34" charset="0"/>
              <a:buChar char="•"/>
              <a:defRPr/>
            </a:pPr>
            <a:r>
              <a:rPr lang="en-US" sz="2400" dirty="0"/>
              <a:t>Flashbacks</a:t>
            </a:r>
            <a:endParaRPr lang="en-US" sz="2400" dirty="0">
              <a:effectLst/>
            </a:endParaRPr>
          </a:p>
          <a:p>
            <a:pPr marL="36576" indent="0" algn="ctr">
              <a:buNone/>
              <a:defRPr/>
            </a:pPr>
            <a:endParaRPr lang="en-US" sz="2400" dirty="0">
              <a:effectLst/>
            </a:endParaRP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defRPr/>
            </a:pPr>
            <a:endParaRPr lang="en-US" dirty="0"/>
          </a:p>
        </p:txBody>
      </p:sp>
      <p:sp>
        <p:nvSpPr>
          <p:cNvPr id="5" name="Rectangle 4"/>
          <p:cNvSpPr/>
          <p:nvPr/>
        </p:nvSpPr>
        <p:spPr>
          <a:xfrm>
            <a:off x="111380" y="246360"/>
            <a:ext cx="8880219" cy="707886"/>
          </a:xfrm>
          <a:prstGeom prst="rect">
            <a:avLst/>
          </a:prstGeom>
          <a:noFill/>
        </p:spPr>
        <p:txBody>
          <a:bodyPr wrap="squar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Trauma response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496" y="5410200"/>
            <a:ext cx="2731008" cy="1231392"/>
          </a:xfrm>
          <a:prstGeom prst="rect">
            <a:avLst/>
          </a:prstGeom>
          <a:effectLst>
            <a:softEdge rad="127000"/>
          </a:effectLst>
        </p:spPr>
      </p:pic>
    </p:spTree>
    <p:extLst>
      <p:ext uri="{BB962C8B-B14F-4D97-AF65-F5344CB8AC3E}">
        <p14:creationId xmlns:p14="http://schemas.microsoft.com/office/powerpoint/2010/main" val="350289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467600" cy="4800600"/>
          </a:xfrm>
        </p:spPr>
        <p:txBody>
          <a:bodyPr rtlCol="0">
            <a:normAutofit lnSpcReduction="10000"/>
          </a:bodyPr>
          <a:lstStyle/>
          <a:p>
            <a:pPr eaLnBrk="1" fontAlgn="auto" hangingPunct="1">
              <a:spcAft>
                <a:spcPts val="0"/>
              </a:spcAft>
              <a:defRPr/>
            </a:pPr>
            <a:r>
              <a:rPr lang="en-US" sz="2800" dirty="0"/>
              <a:t>Pacing-talking fast</a:t>
            </a:r>
          </a:p>
          <a:p>
            <a:pPr eaLnBrk="1" fontAlgn="auto" hangingPunct="1">
              <a:spcAft>
                <a:spcPts val="0"/>
              </a:spcAft>
              <a:defRPr/>
            </a:pPr>
            <a:r>
              <a:rPr lang="en-US" sz="2800" dirty="0"/>
              <a:t>Not talking at all</a:t>
            </a:r>
          </a:p>
          <a:p>
            <a:pPr eaLnBrk="1" fontAlgn="auto" hangingPunct="1">
              <a:spcAft>
                <a:spcPts val="0"/>
              </a:spcAft>
              <a:defRPr/>
            </a:pPr>
            <a:r>
              <a:rPr lang="en-US" sz="2800" dirty="0"/>
              <a:t>Slow to answer questions</a:t>
            </a:r>
          </a:p>
          <a:p>
            <a:pPr eaLnBrk="1" fontAlgn="auto" hangingPunct="1">
              <a:spcAft>
                <a:spcPts val="0"/>
              </a:spcAft>
              <a:defRPr/>
            </a:pPr>
            <a:r>
              <a:rPr lang="en-US" sz="2800" dirty="0"/>
              <a:t>Unable to listen and/or understand what you are asking</a:t>
            </a:r>
          </a:p>
          <a:p>
            <a:pPr eaLnBrk="1" fontAlgn="auto" hangingPunct="1">
              <a:spcAft>
                <a:spcPts val="0"/>
              </a:spcAft>
              <a:defRPr/>
            </a:pPr>
            <a:r>
              <a:rPr lang="en-US" sz="2800" dirty="0"/>
              <a:t>Unable to read or comprehend</a:t>
            </a:r>
          </a:p>
          <a:p>
            <a:pPr eaLnBrk="1" fontAlgn="auto" hangingPunct="1">
              <a:spcAft>
                <a:spcPts val="0"/>
              </a:spcAft>
              <a:defRPr/>
            </a:pPr>
            <a:r>
              <a:rPr lang="en-US" sz="2800" dirty="0"/>
              <a:t>Confused memory - unable to recall details</a:t>
            </a:r>
          </a:p>
          <a:p>
            <a:pPr eaLnBrk="1" fontAlgn="auto" hangingPunct="1">
              <a:spcAft>
                <a:spcPts val="0"/>
              </a:spcAft>
              <a:defRPr/>
            </a:pPr>
            <a:r>
              <a:rPr lang="en-US" sz="2800" dirty="0"/>
              <a:t>Confusion as to time frame (20 minutes is 3 minutes)</a:t>
            </a:r>
          </a:p>
          <a:p>
            <a:pPr eaLnBrk="1" fontAlgn="auto" hangingPunct="1">
              <a:spcAft>
                <a:spcPts val="0"/>
              </a:spcAft>
              <a:defRPr/>
            </a:pPr>
            <a:r>
              <a:rPr lang="en-US" sz="2800" dirty="0"/>
              <a:t>Inability to focus or make a plan</a:t>
            </a:r>
          </a:p>
          <a:p>
            <a:pPr eaLnBrk="1" fontAlgn="auto" hangingPunct="1">
              <a:spcAft>
                <a:spcPts val="0"/>
              </a:spcAft>
              <a:defRPr/>
            </a:pPr>
            <a:endParaRPr lang="en-US" dirty="0"/>
          </a:p>
          <a:p>
            <a:pPr eaLnBrk="1" fontAlgn="auto" hangingPunct="1">
              <a:spcAft>
                <a:spcPts val="0"/>
              </a:spcAft>
              <a:defRPr/>
            </a:pPr>
            <a:endParaRPr lang="en-US" dirty="0"/>
          </a:p>
        </p:txBody>
      </p:sp>
      <p:sp>
        <p:nvSpPr>
          <p:cNvPr id="4" name="Rectangle 3"/>
          <p:cNvSpPr/>
          <p:nvPr/>
        </p:nvSpPr>
        <p:spPr>
          <a:xfrm>
            <a:off x="1601475" y="381000"/>
            <a:ext cx="5941050" cy="800219"/>
          </a:xfrm>
          <a:prstGeom prst="rect">
            <a:avLst/>
          </a:prstGeom>
          <a:noFill/>
        </p:spPr>
        <p:txBody>
          <a:bodyPr wrap="none" lIns="91440" tIns="45720" rIns="91440" bIns="45720">
            <a:spAutoFit/>
          </a:bodyPr>
          <a:lstStyle/>
          <a:p>
            <a:pPr algn="ctr"/>
            <a:r>
              <a:rPr lang="en-US" sz="4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Trauma challenges</a:t>
            </a:r>
          </a:p>
        </p:txBody>
      </p:sp>
    </p:spTree>
    <p:extLst>
      <p:ext uri="{BB962C8B-B14F-4D97-AF65-F5344CB8AC3E}">
        <p14:creationId xmlns:p14="http://schemas.microsoft.com/office/powerpoint/2010/main" val="203194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0055542"/>
              </p:ext>
            </p:extLst>
          </p:nvPr>
        </p:nvGraphicFramePr>
        <p:xfrm>
          <a:off x="152400" y="228601"/>
          <a:ext cx="8382000" cy="6425353"/>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99699">
                <a:tc>
                  <a:txBody>
                    <a:bodyPr/>
                    <a:lstStyle/>
                    <a:p>
                      <a:r>
                        <a:rPr lang="en-US" dirty="0"/>
                        <a:t>Flight/Fight/Freeze</a:t>
                      </a:r>
                      <a:r>
                        <a:rPr lang="en-US" baseline="0" dirty="0"/>
                        <a:t> </a:t>
                      </a:r>
                      <a:endParaRPr lang="en-US" dirty="0"/>
                    </a:p>
                  </a:txBody>
                  <a:tcPr marL="79802" marR="79802"/>
                </a:tc>
                <a:tc>
                  <a:txBody>
                    <a:bodyPr/>
                    <a:lstStyle/>
                    <a:p>
                      <a:r>
                        <a:rPr lang="en-US" dirty="0"/>
                        <a:t>Dissociation</a:t>
                      </a:r>
                    </a:p>
                  </a:txBody>
                  <a:tcPr marL="79802" marR="79802"/>
                </a:tc>
                <a:tc>
                  <a:txBody>
                    <a:bodyPr/>
                    <a:lstStyle/>
                    <a:p>
                      <a:r>
                        <a:rPr lang="en-US" dirty="0"/>
                        <a:t>Stages</a:t>
                      </a:r>
                    </a:p>
                  </a:txBody>
                  <a:tcPr marL="79802" marR="79802"/>
                </a:tc>
                <a:extLst>
                  <a:ext uri="{0D108BD9-81ED-4DB2-BD59-A6C34878D82A}">
                    <a16:rowId xmlns:a16="http://schemas.microsoft.com/office/drawing/2014/main" val="10000"/>
                  </a:ext>
                </a:extLst>
              </a:tr>
              <a:tr h="1405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Beyond conscious control, victim does not get to choose </a:t>
                      </a:r>
                    </a:p>
                    <a:p>
                      <a:endParaRPr lang="en-US" sz="1600" dirty="0"/>
                    </a:p>
                    <a:p>
                      <a:endParaRPr lang="en-US" sz="1600" dirty="0"/>
                    </a:p>
                  </a:txBody>
                  <a:tcPr marL="79802" marR="79802"/>
                </a:tc>
                <a:tc>
                  <a:txBody>
                    <a:bodyPr/>
                    <a:lstStyle/>
                    <a:p>
                      <a:r>
                        <a:rPr lang="en-US" sz="1600" dirty="0"/>
                        <a:t>Feeling unreal, spacing out, check out completely</a:t>
                      </a:r>
                    </a:p>
                    <a:p>
                      <a:endParaRPr lang="en-US" sz="1600" dirty="0"/>
                    </a:p>
                    <a:p>
                      <a:r>
                        <a:rPr lang="en-US" sz="1600" dirty="0"/>
                        <a:t>Focus</a:t>
                      </a:r>
                      <a:r>
                        <a:rPr lang="en-US" sz="1600" baseline="0" dirty="0"/>
                        <a:t> on object in room or memory</a:t>
                      </a:r>
                      <a:endParaRPr lang="en-US" sz="1600" dirty="0"/>
                    </a:p>
                    <a:p>
                      <a:endParaRPr lang="en-US" sz="1600" dirty="0"/>
                    </a:p>
                  </a:txBody>
                  <a:tcPr marL="79802" marR="79802"/>
                </a:tc>
                <a:tc>
                  <a:txBody>
                    <a:bodyPr/>
                    <a:lstStyle/>
                    <a:p>
                      <a:r>
                        <a:rPr lang="en-US" i="1" u="sng" dirty="0"/>
                        <a:t>Immediate:</a:t>
                      </a:r>
                    </a:p>
                    <a:p>
                      <a:r>
                        <a:rPr lang="en-US" dirty="0"/>
                        <a:t>Shock </a:t>
                      </a:r>
                    </a:p>
                    <a:p>
                      <a:r>
                        <a:rPr lang="en-US" dirty="0"/>
                        <a:t>Denial</a:t>
                      </a:r>
                    </a:p>
                    <a:p>
                      <a:r>
                        <a:rPr lang="en-US" dirty="0"/>
                        <a:t>Fear</a:t>
                      </a:r>
                    </a:p>
                    <a:p>
                      <a:r>
                        <a:rPr lang="en-US" dirty="0"/>
                        <a:t>Shame</a:t>
                      </a:r>
                    </a:p>
                  </a:txBody>
                  <a:tcPr marL="79802" marR="79802"/>
                </a:tc>
                <a:extLst>
                  <a:ext uri="{0D108BD9-81ED-4DB2-BD59-A6C34878D82A}">
                    <a16:rowId xmlns:a16="http://schemas.microsoft.com/office/drawing/2014/main" val="10001"/>
                  </a:ext>
                </a:extLst>
              </a:tr>
              <a:tr h="2183475">
                <a:tc>
                  <a:txBody>
                    <a:bodyPr/>
                    <a:lstStyle/>
                    <a:p>
                      <a:r>
                        <a:rPr lang="en-US" sz="1600" i="1" u="sng" dirty="0"/>
                        <a:t>Freeze</a:t>
                      </a:r>
                      <a:r>
                        <a:rPr lang="en-US" sz="1600" dirty="0"/>
                        <a:t>: </a:t>
                      </a:r>
                    </a:p>
                    <a:p>
                      <a:r>
                        <a:rPr lang="en-US" sz="1600" dirty="0"/>
                        <a:t>Brain detects an attack &amp; prohibits movement</a:t>
                      </a:r>
                    </a:p>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Brain &amp; body paralyzed with fear</a:t>
                      </a:r>
                      <a:r>
                        <a:rPr lang="en-US" sz="1600" baseline="0" dirty="0"/>
                        <a:t> -</a:t>
                      </a:r>
                      <a:r>
                        <a:rPr lang="en-US" sz="1600" dirty="0"/>
                        <a:t> unable to move or speak.  </a:t>
                      </a:r>
                    </a:p>
                    <a:p>
                      <a:endParaRPr lang="en-US" sz="1600" dirty="0"/>
                    </a:p>
                  </a:txBody>
                  <a:tcPr marL="79802" marR="79802"/>
                </a:tc>
                <a:tc>
                  <a:txBody>
                    <a:bodyPr/>
                    <a:lstStyle/>
                    <a:p>
                      <a:r>
                        <a:rPr lang="en-US" sz="1600" dirty="0"/>
                        <a:t>Disconnect from the intimate violation that’s</a:t>
                      </a:r>
                      <a:r>
                        <a:rPr lang="en-US" sz="1600" baseline="0" dirty="0"/>
                        <a:t> happening</a:t>
                      </a:r>
                      <a:endParaRPr lang="en-US" sz="1600" dirty="0"/>
                    </a:p>
                  </a:txBody>
                  <a:tcPr marL="79802" marR="79802"/>
                </a:tc>
                <a:tc>
                  <a:txBody>
                    <a:bodyPr/>
                    <a:lstStyle/>
                    <a:p>
                      <a:r>
                        <a:rPr lang="en-US" i="1" u="sng" dirty="0"/>
                        <a:t>Outward adjustment</a:t>
                      </a:r>
                      <a:r>
                        <a:rPr lang="en-US" dirty="0"/>
                        <a:t>:</a:t>
                      </a:r>
                    </a:p>
                    <a:p>
                      <a:r>
                        <a:rPr lang="en-US" dirty="0"/>
                        <a:t>Coping mechanisms</a:t>
                      </a:r>
                      <a:r>
                        <a:rPr lang="en-US" baseline="0" dirty="0"/>
                        <a:t> crash</a:t>
                      </a:r>
                    </a:p>
                    <a:p>
                      <a:r>
                        <a:rPr lang="en-US" baseline="0" dirty="0"/>
                        <a:t>Isolation</a:t>
                      </a:r>
                    </a:p>
                    <a:p>
                      <a:r>
                        <a:rPr lang="en-US" baseline="0" dirty="0"/>
                        <a:t>Anxiety/Depression</a:t>
                      </a:r>
                    </a:p>
                    <a:p>
                      <a:r>
                        <a:rPr lang="en-US" baseline="0" dirty="0"/>
                        <a:t>Sleeplessness</a:t>
                      </a:r>
                    </a:p>
                    <a:p>
                      <a:r>
                        <a:rPr lang="en-US" baseline="0" dirty="0"/>
                        <a:t>Difficulty functioning </a:t>
                      </a:r>
                      <a:endParaRPr lang="en-US" dirty="0"/>
                    </a:p>
                  </a:txBody>
                  <a:tcPr marL="79802" marR="79802"/>
                </a:tc>
                <a:extLst>
                  <a:ext uri="{0D108BD9-81ED-4DB2-BD59-A6C34878D82A}">
                    <a16:rowId xmlns:a16="http://schemas.microsoft.com/office/drawing/2014/main" val="10002"/>
                  </a:ext>
                </a:extLst>
              </a:tr>
              <a:tr h="1135407">
                <a:tc>
                  <a:txBody>
                    <a:bodyPr/>
                    <a:lstStyle/>
                    <a:p>
                      <a:r>
                        <a:rPr lang="en-US" sz="1600" i="1" u="sng" dirty="0"/>
                        <a:t>Fight/Flight: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Fight effectively 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Able to escape assault</a:t>
                      </a:r>
                    </a:p>
                    <a:p>
                      <a:endParaRPr lang="en-US" sz="1600" dirty="0"/>
                    </a:p>
                  </a:txBody>
                  <a:tcPr marL="79802" marR="79802"/>
                </a:tc>
                <a:tc>
                  <a:txBody>
                    <a:bodyPr/>
                    <a:lstStyle/>
                    <a:p>
                      <a:r>
                        <a:rPr lang="en-US" sz="1600" dirty="0"/>
                        <a:t>Fragmented</a:t>
                      </a:r>
                      <a:r>
                        <a:rPr lang="en-US" sz="1600" baseline="0" dirty="0"/>
                        <a:t> memory/holes in account of assault </a:t>
                      </a:r>
                      <a:endParaRPr lang="en-US" sz="1600" dirty="0"/>
                    </a:p>
                  </a:txBody>
                  <a:tcPr marL="79802" marR="79802"/>
                </a:tc>
                <a:tc>
                  <a:txBody>
                    <a:bodyPr/>
                    <a:lstStyle/>
                    <a:p>
                      <a:r>
                        <a:rPr lang="en-US" sz="1600" i="1" u="sng" dirty="0"/>
                        <a:t>Re-triggering/Resolution</a:t>
                      </a:r>
                      <a:r>
                        <a:rPr lang="en-US" dirty="0"/>
                        <a:t>:</a:t>
                      </a:r>
                    </a:p>
                    <a:p>
                      <a:r>
                        <a:rPr lang="en-US" dirty="0"/>
                        <a:t>Anniversary of traumatic event</a:t>
                      </a:r>
                    </a:p>
                    <a:p>
                      <a:r>
                        <a:rPr lang="en-US" dirty="0"/>
                        <a:t>Not going away</a:t>
                      </a:r>
                    </a:p>
                  </a:txBody>
                  <a:tcPr marL="79802" marR="79802"/>
                </a:tc>
                <a:extLst>
                  <a:ext uri="{0D108BD9-81ED-4DB2-BD59-A6C34878D82A}">
                    <a16:rowId xmlns:a16="http://schemas.microsoft.com/office/drawing/2014/main" val="10003"/>
                  </a:ext>
                </a:extLst>
              </a:tr>
              <a:tr h="998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May be crying</a:t>
                      </a:r>
                      <a:r>
                        <a:rPr lang="en-US" sz="1400" baseline="0" dirty="0"/>
                        <a:t> or passively trying to get away from threat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“Have to go home now” </a:t>
                      </a:r>
                      <a:endParaRPr lang="en-US" sz="1400" dirty="0"/>
                    </a:p>
                    <a:p>
                      <a:endParaRPr lang="en-US" sz="1600" dirty="0"/>
                    </a:p>
                  </a:txBody>
                  <a:tcPr marL="79802" marR="79802"/>
                </a:tc>
                <a:tc>
                  <a:txBody>
                    <a:bodyPr/>
                    <a:lstStyle/>
                    <a:p>
                      <a:endParaRPr lang="en-US" sz="1600" dirty="0"/>
                    </a:p>
                  </a:txBody>
                  <a:tcPr marL="79802" marR="79802"/>
                </a:tc>
                <a:tc>
                  <a:txBody>
                    <a:bodyPr/>
                    <a:lstStyle/>
                    <a:p>
                      <a:endParaRPr lang="en-US" dirty="0"/>
                    </a:p>
                  </a:txBody>
                  <a:tcPr marL="79802" marR="7980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2911203"/>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5411</TotalTime>
  <Words>790</Words>
  <Application>Microsoft Office PowerPoint</Application>
  <PresentationFormat>On-screen Show (4:3)</PresentationFormat>
  <Paragraphs>161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Wingdings 2</vt:lpstr>
      <vt:lpstr>Technic</vt:lpstr>
      <vt:lpstr>Working with Victims of domestic Violence &amp; Sexual assault: Crisis, trauma, and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 Enforcement Response to Domestic Violence &amp; Sexual Assault</dc:title>
  <dc:creator>Landry, Maura (CJT)</dc:creator>
  <cp:lastModifiedBy>Griffin, Janet</cp:lastModifiedBy>
  <cp:revision>186</cp:revision>
  <cp:lastPrinted>2020-12-09T19:07:55Z</cp:lastPrinted>
  <dcterms:created xsi:type="dcterms:W3CDTF">2017-08-15T19:04:20Z</dcterms:created>
  <dcterms:modified xsi:type="dcterms:W3CDTF">2024-02-02T14:50:22Z</dcterms:modified>
</cp:coreProperties>
</file>